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59" r:id="rId4"/>
    <p:sldId id="281" r:id="rId5"/>
    <p:sldId id="271" r:id="rId6"/>
    <p:sldId id="273" r:id="rId7"/>
    <p:sldId id="275" r:id="rId8"/>
    <p:sldId id="265" r:id="rId9"/>
    <p:sldId id="294" r:id="rId10"/>
    <p:sldId id="297" r:id="rId11"/>
    <p:sldId id="290" r:id="rId12"/>
    <p:sldId id="291" r:id="rId13"/>
    <p:sldId id="284" r:id="rId14"/>
    <p:sldId id="280" r:id="rId15"/>
    <p:sldId id="282" r:id="rId16"/>
    <p:sldId id="295" r:id="rId17"/>
    <p:sldId id="296" r:id="rId18"/>
    <p:sldId id="288" r:id="rId19"/>
    <p:sldId id="292" r:id="rId20"/>
    <p:sldId id="293" r:id="rId21"/>
    <p:sldId id="289" r:id="rId22"/>
    <p:sldId id="267" r:id="rId23"/>
    <p:sldId id="287" r:id="rId24"/>
    <p:sldId id="27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3366"/>
    <a:srgbClr val="333399"/>
    <a:srgbClr val="0066FF"/>
    <a:srgbClr val="3333FF"/>
    <a:srgbClr val="660033"/>
    <a:srgbClr val="0000CC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6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4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7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1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3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8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2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2464357" y="4019569"/>
            <a:ext cx="8645603" cy="160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Presented by:</a:t>
            </a:r>
          </a:p>
          <a:p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Presenters’ Name (24 points </a:t>
            </a:r>
            <a:r>
              <a:rPr lang="en-US" altLang="ja-JP" sz="24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rial bold)</a:t>
            </a:r>
          </a:p>
          <a:p>
            <a:r>
              <a:rPr lang="en-US" altLang="ja-JP" sz="225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Department of Electrical &amp; Electronic Engineering</a:t>
            </a:r>
          </a:p>
          <a:p>
            <a:r>
              <a:rPr lang="en-US" altLang="ja-JP" sz="240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INDEPENDENT UNIVERSITY, BANGLADESH</a:t>
            </a:r>
            <a:endParaRPr lang="en-US" altLang="ja-JP" sz="2400" dirty="0">
              <a:solidFill>
                <a:srgbClr val="002060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1243584" y="4105655"/>
            <a:ext cx="1024128" cy="2003691"/>
          </a:xfrm>
          <a:prstGeom prst="rect">
            <a:avLst/>
          </a:prstGeom>
        </p:spPr>
      </p:pic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216310" y="176481"/>
            <a:ext cx="11749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EEE 400 PROGRESS REPORT PRESENTATION (FINAL TERM)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4515" y="1300471"/>
            <a:ext cx="107331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Presentation title </a:t>
            </a:r>
            <a:b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</a:br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36 </a:t>
            </a:r>
            <a:r>
              <a:rPr lang="en-US" altLang="ja-JP" sz="3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points A</a:t>
            </a:r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rial bold</a:t>
            </a:r>
          </a:p>
          <a:p>
            <a:pPr algn="ctr"/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Centered</a:t>
            </a:r>
            <a:endParaRPr lang="en-US" altLang="ja-JP" sz="3600" b="1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5786" y="5787521"/>
            <a:ext cx="923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Supervisor: 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Prof. Md.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Abdur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Razzak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81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Theory /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 / Mathematical Modeling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606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Simulation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066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Software / hardware c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omponents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used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56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Hardware prototype &amp; testing </a:t>
            </a:r>
            <a:r>
              <a:rPr lang="en-US" altLang="ja-JP" sz="40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(if any)</a:t>
            </a:r>
            <a:endParaRPr lang="en-US" altLang="ja-JP" sz="36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225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 and Analysis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343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 and Analysis (contd.)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048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Investigations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580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Investigations (contd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.)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77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121617"/>
            <a:ext cx="11260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Impact of project outcome on the environment and sustainability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19543"/>
              </p:ext>
            </p:extLst>
          </p:nvPr>
        </p:nvGraphicFramePr>
        <p:xfrm>
          <a:off x="465619" y="1296607"/>
          <a:ext cx="11247845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118">
                  <a:extLst>
                    <a:ext uri="{9D8B030D-6E8A-4147-A177-3AD203B41FA5}">
                      <a16:colId xmlns:a16="http://schemas.microsoft.com/office/drawing/2014/main" val="3891148910"/>
                    </a:ext>
                  </a:extLst>
                </a:gridCol>
                <a:gridCol w="9253727">
                  <a:extLst>
                    <a:ext uri="{9D8B030D-6E8A-4147-A177-3AD203B41FA5}">
                      <a16:colId xmlns:a16="http://schemas.microsoft.com/office/drawing/2014/main" val="1901748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Parameter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Impact of project outcome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927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Technical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Xxxx</a:t>
                      </a:r>
                      <a:endParaRPr lang="en-US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  <a:p>
                      <a:pPr marL="347663" marR="0" lvl="0" indent="-3476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201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Economical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Xxxx</a:t>
                      </a:r>
                      <a:endParaRPr lang="en-US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  <a:p>
                      <a:pPr marL="347663" marR="0" lvl="0" indent="-3476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51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Societal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Xxxx</a:t>
                      </a:r>
                      <a:endParaRPr lang="en-US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  <a:p>
                      <a:pPr marL="347663" marR="0" lvl="0" indent="-3476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9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Environmental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Xxxx</a:t>
                      </a:r>
                      <a:endParaRPr lang="en-US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  <a:p>
                      <a:pPr marL="347663" marR="0" lvl="0" indent="-3476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dk1"/>
                          </a:solidFill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  <a:sym typeface="Calibri" panose="020F0502020204030204"/>
                        </a:rPr>
                        <a:t>xxxx</a:t>
                      </a:r>
                      <a:endParaRPr lang="en-US" sz="2000" dirty="0" smtClean="0">
                        <a:solidFill>
                          <a:schemeClr val="dk1"/>
                        </a:solidFill>
                        <a:latin typeface="+mn-lt"/>
                        <a:ea typeface="Calibri" panose="020F0502020204030204"/>
                        <a:cs typeface="Times New Roman" panose="02020603050405020304" pitchFamily="18" charset="0"/>
                        <a:sym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145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+mn-lt"/>
                        </a:rPr>
                        <a:t>SDG </a:t>
                      </a:r>
                      <a:r>
                        <a:rPr lang="en-US" sz="2000" b="1" smtClean="0">
                          <a:latin typeface="+mn-lt"/>
                        </a:rPr>
                        <a:t>2030 </a:t>
                      </a:r>
                      <a:r>
                        <a:rPr lang="en-US" sz="2000" b="1" dirty="0" smtClean="0">
                          <a:latin typeface="+mn-lt"/>
                        </a:rPr>
                        <a:t>Goals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lvl="0" indent="-347663" algn="just">
                        <a:buClr>
                          <a:srgbClr val="00206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baseline="0" dirty="0" smtClean="0">
                          <a:latin typeface="+mn-lt"/>
                          <a:cs typeface="Times New Roman" panose="02020603050405020304" pitchFamily="18" charset="0"/>
                        </a:rPr>
                        <a:t>SDG </a:t>
                      </a:r>
                      <a:r>
                        <a:rPr lang="en-US" sz="2000" baseline="0" dirty="0" smtClean="0">
                          <a:latin typeface="+mn-lt"/>
                          <a:cs typeface="Times New Roman" panose="02020603050405020304" pitchFamily="18" charset="0"/>
                        </a:rPr>
                        <a:t>7 – Clean &amp; Affordable Energy, SDG 13 – Climate action, SDG 15 – Life  on land</a:t>
                      </a:r>
                      <a:endParaRPr lang="en-US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94411"/>
                  </a:ext>
                </a:extLst>
              </a:tr>
            </a:tbl>
          </a:graphicData>
        </a:graphic>
      </p:graphicFrame>
      <p:sp>
        <p:nvSpPr>
          <p:cNvPr id="11" name="Text Box 82"/>
          <p:cNvSpPr txBox="1">
            <a:spLocks noChangeArrowheads="1"/>
          </p:cNvSpPr>
          <p:nvPr/>
        </p:nvSpPr>
        <p:spPr bwMode="auto">
          <a:xfrm rot="18926090">
            <a:off x="6361989" y="4622010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04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problems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16820" y="1095533"/>
          <a:ext cx="11519154" cy="5158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065">
                  <a:extLst>
                    <a:ext uri="{9D8B030D-6E8A-4147-A177-3AD203B41FA5}">
                      <a16:colId xmlns:a16="http://schemas.microsoft.com/office/drawing/2014/main" val="2955070407"/>
                    </a:ext>
                  </a:extLst>
                </a:gridCol>
                <a:gridCol w="2760241">
                  <a:extLst>
                    <a:ext uri="{9D8B030D-6E8A-4147-A177-3AD203B41FA5}">
                      <a16:colId xmlns:a16="http://schemas.microsoft.com/office/drawing/2014/main" val="3645447699"/>
                    </a:ext>
                  </a:extLst>
                </a:gridCol>
                <a:gridCol w="7927848">
                  <a:extLst>
                    <a:ext uri="{9D8B030D-6E8A-4147-A177-3AD203B41FA5}">
                      <a16:colId xmlns:a16="http://schemas.microsoft.com/office/drawing/2014/main" val="1019787891"/>
                    </a:ext>
                  </a:extLst>
                </a:gridCol>
              </a:tblGrid>
              <a:tr h="3857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Complex Engineering </a:t>
                      </a:r>
                      <a:r>
                        <a:rPr lang="en-US" sz="2000" b="1" u="none" strike="noStrike" dirty="0" smtClean="0">
                          <a:effectLst/>
                        </a:rPr>
                        <a:t>Problems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Addressing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the complex engineering problems</a:t>
                      </a:r>
                      <a:r>
                        <a:rPr lang="en-US" sz="2000" b="1" u="none" strike="noStrike" dirty="0" smtClean="0">
                          <a:effectLst/>
                        </a:rPr>
                        <a:t> in the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744512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WP1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800" u="none" strike="noStrike" dirty="0">
                          <a:effectLst/>
                        </a:rPr>
                        <a:t>Depth of knowledge required (WK3-WK5, WK8)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892276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Range of conflicting requirements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6775509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Depth of analysis required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815001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Familiarity of issues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2960051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applicable codes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45469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stakeholder involvement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7218846"/>
                  </a:ext>
                </a:extLst>
              </a:tr>
              <a:tr h="68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Interdependence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1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678426" y="1164893"/>
            <a:ext cx="1117219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Existing systems and related works (literature review)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Problems </a:t>
            </a:r>
            <a:r>
              <a:rPr lang="en-US" altLang="ja-JP" sz="2400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/</a:t>
            </a: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 challenges in the existing systems &amp; possible solutions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 Statement &amp; Objectives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Theory, Design and Mathematical 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Modeling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Simulation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, Hardware Prototype &amp; Testing </a:t>
            </a:r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(choose appropriate)</a:t>
            </a:r>
            <a:endParaRPr lang="en-US" altLang="ja-JP" sz="2800" b="1" dirty="0" smtClean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Results, Analysis and Investigations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Impact of Project on the Environment and Sustainability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Problems and Activities</a:t>
            </a:r>
            <a:endParaRPr lang="en-US" altLang="ja-JP" sz="28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lvl="0" indent="-576263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</a:rPr>
              <a:t>Limitations</a:t>
            </a:r>
          </a:p>
          <a:p>
            <a:pPr marL="576263" lvl="0" indent="-576263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</a:rPr>
              <a:t>Conclusion &amp; Future Works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3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Activities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31470" y="1160614"/>
          <a:ext cx="11519154" cy="5085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065">
                  <a:extLst>
                    <a:ext uri="{9D8B030D-6E8A-4147-A177-3AD203B41FA5}">
                      <a16:colId xmlns:a16="http://schemas.microsoft.com/office/drawing/2014/main" val="2811422789"/>
                    </a:ext>
                  </a:extLst>
                </a:gridCol>
                <a:gridCol w="2760241">
                  <a:extLst>
                    <a:ext uri="{9D8B030D-6E8A-4147-A177-3AD203B41FA5}">
                      <a16:colId xmlns:a16="http://schemas.microsoft.com/office/drawing/2014/main" val="2679015395"/>
                    </a:ext>
                  </a:extLst>
                </a:gridCol>
                <a:gridCol w="7927848">
                  <a:extLst>
                    <a:ext uri="{9D8B030D-6E8A-4147-A177-3AD203B41FA5}">
                      <a16:colId xmlns:a16="http://schemas.microsoft.com/office/drawing/2014/main" val="2423651607"/>
                    </a:ext>
                  </a:extLst>
                </a:gridCol>
              </a:tblGrid>
              <a:tr h="4247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Complex Engineering Activities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Addressing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the complex engineering activities</a:t>
                      </a:r>
                      <a:r>
                        <a:rPr lang="en-US" sz="2000" b="1" u="none" strike="noStrike" dirty="0" smtClean="0">
                          <a:effectLst/>
                        </a:rPr>
                        <a:t> in the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01813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EA1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 Range </a:t>
                      </a:r>
                      <a:r>
                        <a:rPr lang="en-US" sz="2000" u="none" strike="noStrike" dirty="0">
                          <a:effectLst/>
                        </a:rPr>
                        <a:t>of resources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32597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 Level </a:t>
                      </a:r>
                      <a:r>
                        <a:rPr lang="en-US" sz="2000" u="none" strike="noStrike" dirty="0">
                          <a:effectLst/>
                        </a:rPr>
                        <a:t>of interactions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647598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 Innovation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34656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563" indent="0" algn="l" fontAlgn="ctr"/>
                      <a:r>
                        <a:rPr lang="en-US" sz="2000" u="none" strike="noStrike" dirty="0">
                          <a:effectLst/>
                        </a:rPr>
                        <a:t>Consequences to society / environment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95997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 Familiarity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03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70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48465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Limitations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048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465619" y="1222610"/>
            <a:ext cx="11311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Conclusion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465619" y="1222610"/>
            <a:ext cx="11311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Future scope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9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176481"/>
            <a:ext cx="110346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Any questions, comments or suggestions?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pic>
        <p:nvPicPr>
          <p:cNvPr id="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057" y="1326290"/>
            <a:ext cx="9043416" cy="480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4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12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a page or 2 to state the background of this project and why you are motivated to pursue this project</a:t>
            </a:r>
          </a:p>
          <a:p>
            <a:pPr algn="ctr"/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(use more pictures, block diagram and less words) </a:t>
            </a:r>
            <a:endParaRPr lang="en-US" altLang="ja-JP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04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</a:t>
            </a:r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Motivation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(Literature Review)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67905"/>
              </p:ext>
            </p:extLst>
          </p:nvPr>
        </p:nvGraphicFramePr>
        <p:xfrm>
          <a:off x="371348" y="1200877"/>
          <a:ext cx="11442699" cy="5054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979">
                  <a:extLst>
                    <a:ext uri="{9D8B030D-6E8A-4147-A177-3AD203B41FA5}">
                      <a16:colId xmlns:a16="http://schemas.microsoft.com/office/drawing/2014/main" val="222275493"/>
                    </a:ext>
                  </a:extLst>
                </a:gridCol>
                <a:gridCol w="3508715">
                  <a:extLst>
                    <a:ext uri="{9D8B030D-6E8A-4147-A177-3AD203B41FA5}">
                      <a16:colId xmlns:a16="http://schemas.microsoft.com/office/drawing/2014/main" val="227842360"/>
                    </a:ext>
                  </a:extLst>
                </a:gridCol>
                <a:gridCol w="2404339">
                  <a:extLst>
                    <a:ext uri="{9D8B030D-6E8A-4147-A177-3AD203B41FA5}">
                      <a16:colId xmlns:a16="http://schemas.microsoft.com/office/drawing/2014/main" val="3998253399"/>
                    </a:ext>
                  </a:extLst>
                </a:gridCol>
                <a:gridCol w="2556251">
                  <a:extLst>
                    <a:ext uri="{9D8B030D-6E8A-4147-A177-3AD203B41FA5}">
                      <a16:colId xmlns:a16="http://schemas.microsoft.com/office/drawing/2014/main" val="2518384348"/>
                    </a:ext>
                  </a:extLst>
                </a:gridCol>
                <a:gridCol w="2289415">
                  <a:extLst>
                    <a:ext uri="{9D8B030D-6E8A-4147-A177-3AD203B41FA5}">
                      <a16:colId xmlns:a16="http://schemas.microsoft.com/office/drawing/2014/main" val="379620919"/>
                    </a:ext>
                  </a:extLst>
                </a:gridCol>
              </a:tblGrid>
              <a:tr h="62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(Journal / Conference </a:t>
                      </a:r>
                      <a:r>
                        <a:rPr lang="en-US" sz="1600" dirty="0" smtClean="0">
                          <a:effectLst/>
                        </a:rPr>
                        <a:t>papers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Limitations / Problems / Challenging issues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Possible </a:t>
                      </a:r>
                      <a:r>
                        <a:rPr lang="en-US" sz="1600" dirty="0">
                          <a:effectLst/>
                        </a:rPr>
                        <a:t>Solution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59936"/>
                  </a:ext>
                </a:extLst>
              </a:tr>
              <a:tr h="1461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M. A. </a:t>
                      </a:r>
                      <a:r>
                        <a:rPr lang="en-US" sz="1600" dirty="0" err="1">
                          <a:effectLst/>
                        </a:rPr>
                        <a:t>Razzak</a:t>
                      </a:r>
                      <a:r>
                        <a:rPr lang="en-US" sz="1600" dirty="0">
                          <a:effectLst/>
                        </a:rPr>
                        <a:t> and Bing Zeng, “A Constant Current </a:t>
                      </a:r>
                      <a:r>
                        <a:rPr lang="en-US" sz="1600" dirty="0" err="1">
                          <a:effectLst/>
                        </a:rPr>
                        <a:t>Immittance</a:t>
                      </a:r>
                      <a:r>
                        <a:rPr lang="en-US" sz="1600" dirty="0">
                          <a:effectLst/>
                        </a:rPr>
                        <a:t> Conversion Circuit”, IEEE International Conference on Circuits and Systems, </a:t>
                      </a:r>
                      <a:r>
                        <a:rPr lang="en-US" sz="1600" dirty="0" smtClean="0">
                          <a:effectLst/>
                        </a:rPr>
                        <a:t>14-16 </a:t>
                      </a:r>
                      <a:r>
                        <a:rPr lang="en-US" sz="1600" dirty="0">
                          <a:effectLst/>
                        </a:rPr>
                        <a:t>December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r>
                        <a:rPr lang="en-US" sz="1600" smtClean="0">
                          <a:effectLst/>
                        </a:rPr>
                        <a:t>2011</a:t>
                      </a:r>
                      <a:r>
                        <a:rPr lang="en-US" sz="1600" dirty="0">
                          <a:effectLst/>
                        </a:rPr>
                        <a:t>, Sydney, Australia, pp. 746-751.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Provide constant current for dynamic load i.e. the load power will not be changed even when the load changes.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requires more components which make the project complex as well as costly. Stability of the system will also be challenging.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Should be provided a simple topology which will make the system less complex, low cost as well as stable and robust.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448312"/>
                  </a:ext>
                </a:extLst>
              </a:tr>
              <a:tr h="1408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251836"/>
                  </a:ext>
                </a:extLst>
              </a:tr>
              <a:tr h="1562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5357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119877" y="4676084"/>
            <a:ext cx="106573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List at least 3 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most </a:t>
            </a:r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recent journal papers you have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reviewed. </a:t>
            </a:r>
          </a:p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In case of unavailability of journals, list most recent conference papers.</a:t>
            </a:r>
            <a:endParaRPr lang="en-US" altLang="ja-JP" sz="28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4" name="Text Box 82"/>
          <p:cNvSpPr txBox="1">
            <a:spLocks noChangeArrowheads="1"/>
          </p:cNvSpPr>
          <p:nvPr/>
        </p:nvSpPr>
        <p:spPr bwMode="auto">
          <a:xfrm rot="18926090">
            <a:off x="4697781" y="3506442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7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678426" y="1288813"/>
            <a:ext cx="1069671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2800" b="1" dirty="0" smtClean="0">
                <a:solidFill>
                  <a:srgbClr val="993366"/>
                </a:solidFill>
                <a:ea typeface="MS PGothic" pitchFamily="34" charset="-128"/>
                <a:cs typeface="Arial" panose="020B0604020202020204" pitchFamily="34" charset="0"/>
              </a:rPr>
              <a:t>After literature review, the following major problems are discovered and needed to be addressed:</a:t>
            </a:r>
            <a:endParaRPr lang="en-US" altLang="ja-JP" sz="2800" b="1" dirty="0">
              <a:solidFill>
                <a:srgbClr val="993366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endParaRPr lang="en-US" altLang="ja-JP" sz="2800" b="1" dirty="0" smtClean="0">
              <a:ea typeface="MS PGothic" pitchFamily="34" charset="-128"/>
              <a:cs typeface="Arial" panose="020B0604020202020204" pitchFamily="34" charset="0"/>
            </a:endParaRPr>
          </a:p>
          <a:p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 objective(s) of the proposed system is/are: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85041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 Statement &amp; Objectives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2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8" name="Text Box 82"/>
          <p:cNvSpPr txBox="1">
            <a:spLocks noChangeArrowheads="1"/>
          </p:cNvSpPr>
          <p:nvPr/>
        </p:nvSpPr>
        <p:spPr bwMode="auto">
          <a:xfrm>
            <a:off x="4573438" y="1014310"/>
            <a:ext cx="2168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1965959" y="2121408"/>
            <a:ext cx="7744969" cy="330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Theory / Design / Mathematical Modeling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31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/24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Theory /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 / Mathematical Modeling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27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681</Words>
  <Application>Microsoft Office PowerPoint</Application>
  <PresentationFormat>Widescreen</PresentationFormat>
  <Paragraphs>174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MS PGothic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82</cp:revision>
  <dcterms:created xsi:type="dcterms:W3CDTF">2020-06-24T05:37:59Z</dcterms:created>
  <dcterms:modified xsi:type="dcterms:W3CDTF">2022-02-05T09:03:07Z</dcterms:modified>
</cp:coreProperties>
</file>